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6858000" cy="9144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33CC"/>
    <a:srgbClr val="0066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257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7" rIns="95555" bIns="47777" numCol="1" anchor="t" anchorCtr="0" compatLnSpc="1">
            <a:prstTxWarp prst="textNoShape">
              <a:avLst/>
            </a:prstTxWarp>
          </a:bodyPr>
          <a:lstStyle>
            <a:lvl1pPr defTabSz="955675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7" rIns="95555" bIns="47777" numCol="1" anchor="t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09788" y="766763"/>
            <a:ext cx="287972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7" rIns="95555" bIns="47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7" rIns="95555" bIns="47777" numCol="1" anchor="b" anchorCtr="0" compatLnSpc="1">
            <a:prstTxWarp prst="textNoShape">
              <a:avLst/>
            </a:prstTxWarp>
          </a:bodyPr>
          <a:lstStyle>
            <a:lvl1pPr defTabSz="955675"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555" tIns="47777" rIns="95555" bIns="47777" numCol="1" anchor="b" anchorCtr="0" compatLnSpc="1">
            <a:prstTxWarp prst="textNoShape">
              <a:avLst/>
            </a:prstTxWarp>
          </a:bodyPr>
          <a:lstStyle>
            <a:lvl1pPr algn="r" defTabSz="955675">
              <a:defRPr sz="1300">
                <a:latin typeface="Arial" charset="0"/>
              </a:defRPr>
            </a:lvl1pPr>
          </a:lstStyle>
          <a:p>
            <a:pPr>
              <a:defRPr/>
            </a:pPr>
            <a:fld id="{3B053CDB-1886-4EE6-A144-5AE93D27A28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05178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A66209-EC23-48C5-A0F5-19EE1AC4F534}" type="slidenum">
              <a:rPr lang="fr-FR" smtClean="0"/>
              <a:pPr/>
              <a:t>1</a:t>
            </a:fld>
            <a:endParaRPr lang="fr-FR" smtClean="0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038"/>
            <a:ext cx="5829300" cy="1960562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D579FD-66D2-4760-92C2-1E2C5E1B46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C188-7825-4D47-AC7F-8D75E69CA3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338" y="5875338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338" y="3875088"/>
            <a:ext cx="5829300" cy="20002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7EF423-77DD-469A-969D-1D80A5D5607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505200" y="2133600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47920-AE27-4AEB-96E6-A23207E448C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288"/>
            <a:ext cx="3030538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900363"/>
            <a:ext cx="3030538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4563" y="2046288"/>
            <a:ext cx="3030537" cy="8540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4563" y="2900363"/>
            <a:ext cx="3030537" cy="52673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05693-6D94-4559-92A9-5ED892BE76A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9E189B-3F40-47DD-89BA-E070D33C6E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834A52-84AA-463D-A8DD-98F38BAAEDA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3538"/>
            <a:ext cx="2255838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8" y="363538"/>
            <a:ext cx="3833812" cy="78041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2938"/>
            <a:ext cx="2255838" cy="62547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395DF-65DE-49DB-B01D-D9D0DACF97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613" y="6400800"/>
            <a:ext cx="4114800" cy="7556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613" y="81756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613" y="7156450"/>
            <a:ext cx="4114800" cy="1073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4A38B-E88E-4B29-BD0A-DF669C414C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547D9-9767-44FF-9605-57B1230D4D0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713"/>
            <a:ext cx="1543050" cy="780097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713"/>
            <a:ext cx="4476750" cy="780097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6285FA-36D5-4C99-9574-2ACFCCB0404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438"/>
            <a:ext cx="21717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438"/>
            <a:ext cx="16002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F8918F5E-ED4E-4265-B26B-5DDF72C22DB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6"/>
          <p:cNvSpPr>
            <a:spLocks/>
          </p:cNvSpPr>
          <p:nvPr/>
        </p:nvSpPr>
        <p:spPr bwMode="auto">
          <a:xfrm>
            <a:off x="-7938" y="0"/>
            <a:ext cx="6865938" cy="1114425"/>
          </a:xfrm>
          <a:custGeom>
            <a:avLst/>
            <a:gdLst>
              <a:gd name="T0" fmla="*/ 0 w 7020000"/>
              <a:gd name="T1" fmla="*/ 0 h 1007269"/>
              <a:gd name="T2" fmla="*/ 3285289 w 7020000"/>
              <a:gd name="T3" fmla="*/ 0 h 1007269"/>
              <a:gd name="T4" fmla="*/ 3282167 w 7020000"/>
              <a:gd name="T5" fmla="*/ 6288826 h 1007269"/>
              <a:gd name="T6" fmla="*/ 3179641 w 7020000"/>
              <a:gd name="T7" fmla="*/ 5687281 h 1007269"/>
              <a:gd name="T8" fmla="*/ 3020277 w 7020000"/>
              <a:gd name="T9" fmla="*/ 4866992 h 1007269"/>
              <a:gd name="T10" fmla="*/ 2915532 w 7020000"/>
              <a:gd name="T11" fmla="*/ 4320174 h 1007269"/>
              <a:gd name="T12" fmla="*/ 2814123 w 7020000"/>
              <a:gd name="T13" fmla="*/ 3937348 h 1007269"/>
              <a:gd name="T14" fmla="*/ 2653652 w 7020000"/>
              <a:gd name="T15" fmla="*/ 3554560 h 1007269"/>
              <a:gd name="T16" fmla="*/ 2528837 w 7020000"/>
              <a:gd name="T17" fmla="*/ 3445185 h 1007269"/>
              <a:gd name="T18" fmla="*/ 2381734 w 7020000"/>
              <a:gd name="T19" fmla="*/ 3281109 h 1007269"/>
              <a:gd name="T20" fmla="*/ 2307065 w 7020000"/>
              <a:gd name="T21" fmla="*/ 3281109 h 1007269"/>
              <a:gd name="T22" fmla="*/ 2217919 w 7020000"/>
              <a:gd name="T23" fmla="*/ 3281109 h 1007269"/>
              <a:gd name="T24" fmla="*/ 2073042 w 7020000"/>
              <a:gd name="T25" fmla="*/ 3445185 h 1007269"/>
              <a:gd name="T26" fmla="*/ 1933744 w 7020000"/>
              <a:gd name="T27" fmla="*/ 3992059 h 1007269"/>
              <a:gd name="T28" fmla="*/ 1830106 w 7020000"/>
              <a:gd name="T29" fmla="*/ 4374830 h 1007269"/>
              <a:gd name="T30" fmla="*/ 1707527 w 7020000"/>
              <a:gd name="T31" fmla="*/ 5140428 h 1007269"/>
              <a:gd name="T32" fmla="*/ 1613914 w 7020000"/>
              <a:gd name="T33" fmla="*/ 6015430 h 1007269"/>
              <a:gd name="T34" fmla="*/ 1525878 w 7020000"/>
              <a:gd name="T35" fmla="*/ 6890406 h 1007269"/>
              <a:gd name="T36" fmla="*/ 1426691 w 7020000"/>
              <a:gd name="T37" fmla="*/ 7984074 h 1007269"/>
              <a:gd name="T38" fmla="*/ 1325285 w 7020000"/>
              <a:gd name="T39" fmla="*/ 9241823 h 1007269"/>
              <a:gd name="T40" fmla="*/ 1128798 w 7020000"/>
              <a:gd name="T41" fmla="*/ 12401109 h 1007269"/>
              <a:gd name="T42" fmla="*/ 988736 w 7020000"/>
              <a:gd name="T43" fmla="*/ 14600995 h 1007269"/>
              <a:gd name="T44" fmla="*/ 825539 w 7020000"/>
              <a:gd name="T45" fmla="*/ 17361464 h 1007269"/>
              <a:gd name="T46" fmla="*/ 626551 w 7020000"/>
              <a:gd name="T47" fmla="*/ 20069503 h 1007269"/>
              <a:gd name="T48" fmla="*/ 422615 w 7020000"/>
              <a:gd name="T49" fmla="*/ 22420982 h 1007269"/>
              <a:gd name="T50" fmla="*/ 330120 w 7020000"/>
              <a:gd name="T51" fmla="*/ 22913136 h 1007269"/>
              <a:gd name="T52" fmla="*/ 259914 w 7020000"/>
              <a:gd name="T53" fmla="*/ 23131863 h 1007269"/>
              <a:gd name="T54" fmla="*/ 197505 w 7020000"/>
              <a:gd name="T55" fmla="*/ 23077217 h 1007269"/>
              <a:gd name="T56" fmla="*/ 142898 w 7020000"/>
              <a:gd name="T57" fmla="*/ 22749090 h 1007269"/>
              <a:gd name="T58" fmla="*/ 72692 w 7020000"/>
              <a:gd name="T59" fmla="*/ 22038209 h 1007269"/>
              <a:gd name="T60" fmla="*/ 0 w 7020000"/>
              <a:gd name="T61" fmla="*/ 20668436 h 1007269"/>
              <a:gd name="T62" fmla="*/ 0 w 7020000"/>
              <a:gd name="T63" fmla="*/ 0 h 1007269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7020000"/>
              <a:gd name="T97" fmla="*/ 0 h 1007269"/>
              <a:gd name="T98" fmla="*/ 7020000 w 7020000"/>
              <a:gd name="T99" fmla="*/ 1007269 h 1007269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7020000" h="1007269">
                <a:moveTo>
                  <a:pt x="0" y="0"/>
                </a:moveTo>
                <a:lnTo>
                  <a:pt x="7020000" y="0"/>
                </a:lnTo>
                <a:lnTo>
                  <a:pt x="7013325" y="273844"/>
                </a:lnTo>
                <a:lnTo>
                  <a:pt x="6794250" y="247650"/>
                </a:lnTo>
                <a:lnTo>
                  <a:pt x="6453731" y="211931"/>
                </a:lnTo>
                <a:lnTo>
                  <a:pt x="6229894" y="188119"/>
                </a:lnTo>
                <a:lnTo>
                  <a:pt x="6013200" y="171450"/>
                </a:lnTo>
                <a:lnTo>
                  <a:pt x="5670300" y="154781"/>
                </a:lnTo>
                <a:lnTo>
                  <a:pt x="5403600" y="150019"/>
                </a:lnTo>
                <a:lnTo>
                  <a:pt x="5089275" y="142875"/>
                </a:lnTo>
                <a:lnTo>
                  <a:pt x="4929731" y="142875"/>
                </a:lnTo>
                <a:lnTo>
                  <a:pt x="4739231" y="142875"/>
                </a:lnTo>
                <a:lnTo>
                  <a:pt x="4429669" y="150019"/>
                </a:lnTo>
                <a:lnTo>
                  <a:pt x="4132013" y="173831"/>
                </a:lnTo>
                <a:lnTo>
                  <a:pt x="3910556" y="190500"/>
                </a:lnTo>
                <a:lnTo>
                  <a:pt x="3648619" y="223838"/>
                </a:lnTo>
                <a:lnTo>
                  <a:pt x="3448594" y="261938"/>
                </a:lnTo>
                <a:lnTo>
                  <a:pt x="3260475" y="300038"/>
                </a:lnTo>
                <a:lnTo>
                  <a:pt x="3048544" y="347663"/>
                </a:lnTo>
                <a:lnTo>
                  <a:pt x="2831850" y="402431"/>
                </a:lnTo>
                <a:lnTo>
                  <a:pt x="2412000" y="540000"/>
                </a:lnTo>
                <a:lnTo>
                  <a:pt x="2112713" y="635794"/>
                </a:lnTo>
                <a:lnTo>
                  <a:pt x="1764000" y="756000"/>
                </a:lnTo>
                <a:lnTo>
                  <a:pt x="1338806" y="873919"/>
                </a:lnTo>
                <a:lnTo>
                  <a:pt x="903038" y="976313"/>
                </a:lnTo>
                <a:lnTo>
                  <a:pt x="705394" y="997744"/>
                </a:lnTo>
                <a:lnTo>
                  <a:pt x="555375" y="1007269"/>
                </a:lnTo>
                <a:lnTo>
                  <a:pt x="422025" y="1004888"/>
                </a:lnTo>
                <a:lnTo>
                  <a:pt x="305344" y="990600"/>
                </a:lnTo>
                <a:lnTo>
                  <a:pt x="155325" y="959644"/>
                </a:lnTo>
                <a:lnTo>
                  <a:pt x="0" y="900000"/>
                </a:lnTo>
                <a:lnTo>
                  <a:pt x="0" y="0"/>
                </a:lnTo>
                <a:close/>
              </a:path>
            </a:pathLst>
          </a:custGeom>
          <a:solidFill>
            <a:srgbClr val="CCCCCC"/>
          </a:solidFill>
          <a:ln w="9525">
            <a:solidFill>
              <a:srgbClr val="CCCCCC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1" name="Freeform 7"/>
          <p:cNvSpPr>
            <a:spLocks/>
          </p:cNvSpPr>
          <p:nvPr/>
        </p:nvSpPr>
        <p:spPr bwMode="auto">
          <a:xfrm>
            <a:off x="-6350" y="7938"/>
            <a:ext cx="3000375" cy="863600"/>
          </a:xfrm>
          <a:custGeom>
            <a:avLst/>
            <a:gdLst>
              <a:gd name="T0" fmla="*/ 0 w 3083215"/>
              <a:gd name="T1" fmla="*/ 53628 h 781050"/>
              <a:gd name="T2" fmla="*/ 0 w 3083215"/>
              <a:gd name="T3" fmla="*/ 17081785 h 781050"/>
              <a:gd name="T4" fmla="*/ 136944 w 3083215"/>
              <a:gd name="T5" fmla="*/ 17592375 h 781050"/>
              <a:gd name="T6" fmla="*/ 278550 w 3083215"/>
              <a:gd name="T7" fmla="*/ 17487228 h 781050"/>
              <a:gd name="T8" fmla="*/ 387158 w 3083215"/>
              <a:gd name="T9" fmla="*/ 16895118 h 781050"/>
              <a:gd name="T10" fmla="*/ 525346 w 3083215"/>
              <a:gd name="T11" fmla="*/ 15768755 h 781050"/>
              <a:gd name="T12" fmla="*/ 668651 w 3083215"/>
              <a:gd name="T13" fmla="*/ 13998801 h 781050"/>
              <a:gd name="T14" fmla="*/ 790460 w 3083215"/>
              <a:gd name="T15" fmla="*/ 11907046 h 781050"/>
              <a:gd name="T16" fmla="*/ 917959 w 3083215"/>
              <a:gd name="T17" fmla="*/ 8581639 h 781050"/>
              <a:gd name="T18" fmla="*/ 995752 w 3083215"/>
              <a:gd name="T19" fmla="*/ 6704433 h 781050"/>
              <a:gd name="T20" fmla="*/ 1071499 w 3083215"/>
              <a:gd name="T21" fmla="*/ 4934465 h 781050"/>
              <a:gd name="T22" fmla="*/ 1157481 w 3083215"/>
              <a:gd name="T23" fmla="*/ 2949955 h 781050"/>
              <a:gd name="T24" fmla="*/ 1212751 w 3083215"/>
              <a:gd name="T25" fmla="*/ 1769955 h 781050"/>
              <a:gd name="T26" fmla="*/ 1268028 w 3083215"/>
              <a:gd name="T27" fmla="*/ 804524 h 781050"/>
              <a:gd name="T28" fmla="*/ 1325349 w 3083215"/>
              <a:gd name="T29" fmla="*/ 0 h 781050"/>
              <a:gd name="T30" fmla="*/ 0 w 3083215"/>
              <a:gd name="T31" fmla="*/ 53628 h 7810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083215"/>
              <a:gd name="T49" fmla="*/ 0 h 781050"/>
              <a:gd name="T50" fmla="*/ 3083215 w 3083215"/>
              <a:gd name="T51" fmla="*/ 781050 h 78105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083215" h="781050">
                <a:moveTo>
                  <a:pt x="0" y="2381"/>
                </a:moveTo>
                <a:lnTo>
                  <a:pt x="0" y="758381"/>
                </a:lnTo>
                <a:lnTo>
                  <a:pt x="318581" y="781050"/>
                </a:lnTo>
                <a:lnTo>
                  <a:pt x="648000" y="776381"/>
                </a:lnTo>
                <a:lnTo>
                  <a:pt x="900656" y="750094"/>
                </a:lnTo>
                <a:lnTo>
                  <a:pt x="1222125" y="700087"/>
                </a:lnTo>
                <a:lnTo>
                  <a:pt x="1555500" y="621506"/>
                </a:lnTo>
                <a:lnTo>
                  <a:pt x="1838869" y="528637"/>
                </a:lnTo>
                <a:lnTo>
                  <a:pt x="2135477" y="381000"/>
                </a:lnTo>
                <a:lnTo>
                  <a:pt x="2316452" y="297656"/>
                </a:lnTo>
                <a:lnTo>
                  <a:pt x="2492665" y="219075"/>
                </a:lnTo>
                <a:lnTo>
                  <a:pt x="2692690" y="130969"/>
                </a:lnTo>
                <a:lnTo>
                  <a:pt x="2821277" y="78581"/>
                </a:lnTo>
                <a:lnTo>
                  <a:pt x="2949865" y="35719"/>
                </a:lnTo>
                <a:lnTo>
                  <a:pt x="3083215" y="0"/>
                </a:lnTo>
                <a:lnTo>
                  <a:pt x="0" y="2381"/>
                </a:lnTo>
                <a:close/>
              </a:path>
            </a:pathLst>
          </a:custGeom>
          <a:solidFill>
            <a:srgbClr val="AFE3E9"/>
          </a:solidFill>
          <a:ln w="9525">
            <a:solidFill>
              <a:srgbClr val="AFE3E9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2" name="Line 9"/>
          <p:cNvSpPr>
            <a:spLocks noChangeShapeType="1"/>
          </p:cNvSpPr>
          <p:nvPr/>
        </p:nvSpPr>
        <p:spPr bwMode="auto">
          <a:xfrm>
            <a:off x="0" y="1187450"/>
            <a:ext cx="6858000" cy="0"/>
          </a:xfrm>
          <a:prstGeom prst="line">
            <a:avLst/>
          </a:prstGeom>
          <a:noFill/>
          <a:ln w="9525">
            <a:solidFill>
              <a:srgbClr val="CCCCCC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3" name="Freeform 11"/>
          <p:cNvSpPr>
            <a:spLocks/>
          </p:cNvSpPr>
          <p:nvPr/>
        </p:nvSpPr>
        <p:spPr bwMode="auto">
          <a:xfrm>
            <a:off x="4857750" y="1000125"/>
            <a:ext cx="1997075" cy="161925"/>
          </a:xfrm>
          <a:custGeom>
            <a:avLst/>
            <a:gdLst>
              <a:gd name="T0" fmla="*/ 0 w 1997869"/>
              <a:gd name="T1" fmla="*/ 4214123 h 145256"/>
              <a:gd name="T2" fmla="*/ 413968 w 1997869"/>
              <a:gd name="T3" fmla="*/ 3039683 h 145256"/>
              <a:gd name="T4" fmla="*/ 628011 w 1997869"/>
              <a:gd name="T5" fmla="*/ 2210668 h 145256"/>
              <a:gd name="T6" fmla="*/ 851457 w 1997869"/>
              <a:gd name="T7" fmla="*/ 1312585 h 145256"/>
              <a:gd name="T8" fmla="*/ 1058447 w 1997869"/>
              <a:gd name="T9" fmla="*/ 621757 h 145256"/>
              <a:gd name="T10" fmla="*/ 1258370 w 1997869"/>
              <a:gd name="T11" fmla="*/ 207242 h 145256"/>
              <a:gd name="T12" fmla="*/ 1446538 w 1997869"/>
              <a:gd name="T13" fmla="*/ 0 h 145256"/>
              <a:gd name="T14" fmla="*/ 1648816 w 1997869"/>
              <a:gd name="T15" fmla="*/ 138151 h 145256"/>
              <a:gd name="T16" fmla="*/ 1839334 w 1997869"/>
              <a:gd name="T17" fmla="*/ 345422 h 145256"/>
              <a:gd name="T18" fmla="*/ 1973401 w 1997869"/>
              <a:gd name="T19" fmla="*/ 621757 h 145256"/>
              <a:gd name="T20" fmla="*/ 1972938 w 1997869"/>
              <a:gd name="T21" fmla="*/ 4207048 h 145256"/>
              <a:gd name="T22" fmla="*/ 52749 w 1997869"/>
              <a:gd name="T23" fmla="*/ 4207048 h 145256"/>
              <a:gd name="T24" fmla="*/ 0 w 1997869"/>
              <a:gd name="T25" fmla="*/ 4214123 h 14525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97869"/>
              <a:gd name="T40" fmla="*/ 0 h 145256"/>
              <a:gd name="T41" fmla="*/ 1997869 w 1997869"/>
              <a:gd name="T42" fmla="*/ 145256 h 14525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97869" h="145256">
                <a:moveTo>
                  <a:pt x="0" y="145256"/>
                </a:moveTo>
                <a:lnTo>
                  <a:pt x="419100" y="104775"/>
                </a:lnTo>
                <a:lnTo>
                  <a:pt x="635794" y="76200"/>
                </a:lnTo>
                <a:lnTo>
                  <a:pt x="862013" y="45243"/>
                </a:lnTo>
                <a:lnTo>
                  <a:pt x="1071563" y="21431"/>
                </a:lnTo>
                <a:lnTo>
                  <a:pt x="1273969" y="7143"/>
                </a:lnTo>
                <a:lnTo>
                  <a:pt x="1464469" y="0"/>
                </a:lnTo>
                <a:lnTo>
                  <a:pt x="1669256" y="4762"/>
                </a:lnTo>
                <a:lnTo>
                  <a:pt x="1862138" y="11906"/>
                </a:lnTo>
                <a:lnTo>
                  <a:pt x="1997869" y="21431"/>
                </a:lnTo>
                <a:lnTo>
                  <a:pt x="1997400" y="145012"/>
                </a:lnTo>
                <a:lnTo>
                  <a:pt x="53400" y="145012"/>
                </a:lnTo>
                <a:lnTo>
                  <a:pt x="0" y="145256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2055" name="Picture 41" descr="SFE base jpg"/>
          <p:cNvPicPr>
            <a:picLocks noChangeAspect="1" noChangeArrowheads="1"/>
          </p:cNvPicPr>
          <p:nvPr/>
        </p:nvPicPr>
        <p:blipFill>
          <a:blip r:embed="rId3" cstate="print"/>
          <a:srcRect l="7106" t="-1482"/>
          <a:stretch>
            <a:fillRect/>
          </a:stretch>
        </p:blipFill>
        <p:spPr bwMode="auto">
          <a:xfrm>
            <a:off x="-41275" y="8388350"/>
            <a:ext cx="2822575" cy="652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6" name="Line 43"/>
          <p:cNvSpPr>
            <a:spLocks noChangeShapeType="1"/>
          </p:cNvSpPr>
          <p:nvPr/>
        </p:nvSpPr>
        <p:spPr bwMode="auto">
          <a:xfrm>
            <a:off x="0" y="8316913"/>
            <a:ext cx="4365625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2057" name="Text Box 46"/>
          <p:cNvSpPr txBox="1">
            <a:spLocks noChangeArrowheads="1"/>
          </p:cNvSpPr>
          <p:nvPr/>
        </p:nvSpPr>
        <p:spPr bwMode="auto">
          <a:xfrm>
            <a:off x="188913" y="900113"/>
            <a:ext cx="2376487" cy="21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sz="800" b="1" i="1">
                <a:solidFill>
                  <a:schemeClr val="bg2"/>
                </a:solidFill>
              </a:rPr>
              <a:t>Solutions pour électriciens de réseaux</a:t>
            </a:r>
          </a:p>
        </p:txBody>
      </p:sp>
      <p:sp>
        <p:nvSpPr>
          <p:cNvPr id="2058" name="Rectangle 56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59" name="Rectangle 57"/>
          <p:cNvSpPr>
            <a:spLocks noChangeArrowheads="1"/>
          </p:cNvSpPr>
          <p:nvPr/>
        </p:nvSpPr>
        <p:spPr bwMode="auto">
          <a:xfrm>
            <a:off x="0" y="95250"/>
            <a:ext cx="2397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700">
                <a:latin typeface="Arial Narrow" pitchFamily="34" charset="0"/>
                <a:ea typeface="Times New Roman" pitchFamily="18" charset="0"/>
                <a:cs typeface="Arial" charset="0"/>
              </a:rPr>
              <a:t> </a:t>
            </a:r>
            <a:r>
              <a:rPr lang="fr-FR" sz="1000">
                <a:ea typeface="Times New Roman" pitchFamily="18" charset="0"/>
                <a:cs typeface="Arial" charset="0"/>
              </a:rPr>
              <a:t> </a:t>
            </a:r>
            <a:endParaRPr lang="fr-FR">
              <a:ea typeface="Times New Roman" pitchFamily="18" charset="0"/>
              <a:cs typeface="Arial" charset="0"/>
            </a:endParaRPr>
          </a:p>
        </p:txBody>
      </p:sp>
      <p:sp>
        <p:nvSpPr>
          <p:cNvPr id="2060" name="Rectangle 59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2061" name="ZoneTexte 20"/>
          <p:cNvSpPr txBox="1">
            <a:spLocks noChangeArrowheads="1"/>
          </p:cNvSpPr>
          <p:nvPr/>
        </p:nvSpPr>
        <p:spPr bwMode="auto">
          <a:xfrm rot="-5400000">
            <a:off x="4651376" y="5778500"/>
            <a:ext cx="392906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900" dirty="0"/>
              <a:t>Editée en </a:t>
            </a:r>
            <a:r>
              <a:rPr lang="fr-FR" sz="900" dirty="0"/>
              <a:t>j</a:t>
            </a:r>
            <a:r>
              <a:rPr lang="fr-FR" sz="900" dirty="0" smtClean="0"/>
              <a:t>anvier 2012</a:t>
            </a:r>
            <a:endParaRPr lang="fr-FR" sz="900" dirty="0"/>
          </a:p>
        </p:txBody>
      </p:sp>
      <p:pic>
        <p:nvPicPr>
          <p:cNvPr id="2062" name="Picture 22" descr="SFE base TIF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250825"/>
            <a:ext cx="28987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3" name="Rectangle 18"/>
          <p:cNvSpPr>
            <a:spLocks noChangeArrowheads="1"/>
          </p:cNvSpPr>
          <p:nvPr/>
        </p:nvSpPr>
        <p:spPr bwMode="auto">
          <a:xfrm>
            <a:off x="0" y="-25400"/>
            <a:ext cx="6381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bIns="0" anchor="ctr">
            <a:spAutoFit/>
          </a:bodyPr>
          <a:lstStyle/>
          <a:p>
            <a:pPr indent="449263" eaLnBrk="0" hangingPunct="0"/>
            <a:endParaRPr lang="fr-FR" sz="1200" b="1">
              <a:latin typeface="Times New Roman" pitchFamily="18" charset="0"/>
              <a:cs typeface="Times New Roman" pitchFamily="18" charset="0"/>
            </a:endParaRPr>
          </a:p>
          <a:p>
            <a:pPr indent="449263" eaLnBrk="0" hangingPunct="0"/>
            <a:endParaRPr lang="fr-FR"/>
          </a:p>
        </p:txBody>
      </p:sp>
      <p:sp>
        <p:nvSpPr>
          <p:cNvPr id="2064" name="ZoneTexte 15"/>
          <p:cNvSpPr txBox="1">
            <a:spLocks noChangeArrowheads="1"/>
          </p:cNvSpPr>
          <p:nvPr/>
        </p:nvSpPr>
        <p:spPr bwMode="auto">
          <a:xfrm>
            <a:off x="2997200" y="250825"/>
            <a:ext cx="36004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2898775" y="467544"/>
            <a:ext cx="38322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latin typeface="Verdana" pitchFamily="34" charset="0"/>
              </a:rPr>
              <a:t>TB19BT </a:t>
            </a:r>
            <a:endParaRPr lang="fr-FR" sz="1600" b="1" dirty="0" smtClean="0">
              <a:latin typeface="Verdana" pitchFamily="34" charset="0"/>
            </a:endParaRPr>
          </a:p>
          <a:p>
            <a:pPr algn="ctr"/>
            <a:r>
              <a:rPr lang="fr-FR" sz="1400" dirty="0" smtClean="0">
                <a:latin typeface="Verdana" pitchFamily="34" charset="0"/>
              </a:rPr>
              <a:t>Bottes </a:t>
            </a:r>
            <a:r>
              <a:rPr lang="fr-FR" sz="1400" dirty="0" smtClean="0">
                <a:latin typeface="Verdana" pitchFamily="34" charset="0"/>
              </a:rPr>
              <a:t>diélectriques BT 1000 V</a:t>
            </a:r>
            <a:endParaRPr lang="fr-FR" sz="1400" dirty="0">
              <a:latin typeface="Verdana" pitchFamily="34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260648" y="3532525"/>
            <a:ext cx="612068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b="1" dirty="0" smtClean="0">
                <a:latin typeface="Verdana" pitchFamily="34" charset="0"/>
              </a:rPr>
              <a:t>Normes :</a:t>
            </a:r>
            <a:endParaRPr lang="fr-FR" sz="1000" b="1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EN 50321 classe </a:t>
            </a:r>
            <a:r>
              <a:rPr lang="fr-FR" sz="1000" dirty="0" smtClean="0">
                <a:latin typeface="Verdana" pitchFamily="34" charset="0"/>
              </a:rPr>
              <a:t>0 – Marquage double triangle</a:t>
            </a:r>
            <a:r>
              <a:rPr lang="fr-FR" sz="1000" dirty="0" smtClean="0">
                <a:latin typeface="Verdana" pitchFamily="34" charset="0"/>
              </a:rPr>
              <a:t/>
            </a:r>
            <a:br>
              <a:rPr lang="fr-FR" sz="1000" dirty="0" smtClean="0">
                <a:latin typeface="Verdana" pitchFamily="34" charset="0"/>
              </a:rPr>
            </a:br>
            <a:r>
              <a:rPr lang="fr-FR" sz="1000" dirty="0" smtClean="0">
                <a:latin typeface="Verdana" pitchFamily="34" charset="0"/>
              </a:rPr>
              <a:t>EN ISO 20347 </a:t>
            </a:r>
            <a:r>
              <a:rPr lang="fr-FR" sz="1000" dirty="0" smtClean="0">
                <a:latin typeface="Verdana" pitchFamily="34" charset="0"/>
              </a:rPr>
              <a:t>- Marquage </a:t>
            </a:r>
            <a:r>
              <a:rPr lang="fr-FR" sz="1000" dirty="0" smtClean="0">
                <a:latin typeface="Verdana" pitchFamily="34" charset="0"/>
              </a:rPr>
              <a:t>OBE </a:t>
            </a:r>
            <a:endParaRPr lang="fr-FR" sz="1000" dirty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Résistance de la semelle au glissement : SRA (Test sur sol céramique)</a:t>
            </a:r>
          </a:p>
          <a:p>
            <a:endParaRPr lang="fr-FR" sz="1000" dirty="0">
              <a:latin typeface="Verdana" pitchFamily="34" charset="0"/>
            </a:endParaRPr>
          </a:p>
          <a:p>
            <a:r>
              <a:rPr lang="fr-FR" sz="1000" b="1" dirty="0" smtClean="0">
                <a:latin typeface="Verdana" pitchFamily="34" charset="0"/>
              </a:rPr>
              <a:t>Utilisation :</a:t>
            </a:r>
          </a:p>
          <a:p>
            <a:r>
              <a:rPr lang="fr-FR" sz="1000" dirty="0" smtClean="0">
                <a:latin typeface="Verdana" pitchFamily="34" charset="0"/>
              </a:rPr>
              <a:t>Bottes </a:t>
            </a:r>
            <a:r>
              <a:rPr lang="fr-FR" sz="1000" dirty="0" smtClean="0">
                <a:latin typeface="Verdana" pitchFamily="34" charset="0"/>
              </a:rPr>
              <a:t>isolantes protégeant contre la tension de pas pour les travaux sous tension sur un réseau électrique de courant alternatif de </a:t>
            </a:r>
            <a:r>
              <a:rPr lang="fr-FR" sz="1000" u="sng" dirty="0" smtClean="0">
                <a:latin typeface="Verdana" pitchFamily="34" charset="0"/>
              </a:rPr>
              <a:t>tension nominale inférieure ou égale à 1000V</a:t>
            </a:r>
            <a:r>
              <a:rPr lang="fr-FR" sz="1000" dirty="0" smtClean="0">
                <a:latin typeface="Verdana" pitchFamily="34" charset="0"/>
              </a:rPr>
              <a:t>.</a:t>
            </a:r>
          </a:p>
          <a:p>
            <a:endParaRPr lang="fr-FR" sz="1000" dirty="0">
              <a:latin typeface="Verdana" pitchFamily="34" charset="0"/>
            </a:endParaRPr>
          </a:p>
          <a:p>
            <a:r>
              <a:rPr lang="fr-FR" sz="1000" b="1" dirty="0" smtClean="0">
                <a:latin typeface="Verdana" pitchFamily="34" charset="0"/>
              </a:rPr>
              <a:t>Caractéristiques :</a:t>
            </a:r>
          </a:p>
          <a:p>
            <a:r>
              <a:rPr lang="fr-FR" sz="1000" dirty="0">
                <a:latin typeface="Verdana" pitchFamily="34" charset="0"/>
              </a:rPr>
              <a:t>100% des bottes sont testées</a:t>
            </a:r>
            <a:endParaRPr lang="fr-FR" sz="1000" b="1" dirty="0" smtClean="0">
              <a:latin typeface="Verdana" pitchFamily="34" charset="0"/>
            </a:endParaRPr>
          </a:p>
          <a:p>
            <a:r>
              <a:rPr lang="fr-FR" sz="1000" dirty="0">
                <a:latin typeface="Verdana" pitchFamily="34" charset="0"/>
              </a:rPr>
              <a:t>Réalisées </a:t>
            </a:r>
            <a:r>
              <a:rPr lang="fr-FR" sz="1000" dirty="0" smtClean="0">
                <a:latin typeface="Verdana" pitchFamily="34" charset="0"/>
              </a:rPr>
              <a:t>en Elastomère : </a:t>
            </a:r>
            <a:r>
              <a:rPr lang="fr-FR" sz="1000" dirty="0" smtClean="0">
                <a:latin typeface="Verdana" pitchFamily="34" charset="0"/>
              </a:rPr>
              <a:t>mélange </a:t>
            </a:r>
            <a:r>
              <a:rPr lang="fr-FR" sz="1000" dirty="0" smtClean="0">
                <a:latin typeface="Verdana" pitchFamily="34" charset="0"/>
              </a:rPr>
              <a:t>à base de caoutchouc </a:t>
            </a:r>
            <a:r>
              <a:rPr lang="fr-FR" sz="1000" dirty="0" smtClean="0">
                <a:latin typeface="Verdana" pitchFamily="34" charset="0"/>
              </a:rPr>
              <a:t>naturel diélectrique</a:t>
            </a:r>
            <a:endParaRPr lang="fr-FR" sz="1000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Coloris ambre</a:t>
            </a:r>
          </a:p>
          <a:p>
            <a:endParaRPr lang="fr-FR" sz="1000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Pointures : </a:t>
            </a:r>
            <a:r>
              <a:rPr lang="fr-FR" sz="1000" dirty="0">
                <a:latin typeface="Verdana" pitchFamily="34" charset="0"/>
              </a:rPr>
              <a:t>36 </a:t>
            </a:r>
            <a:r>
              <a:rPr lang="fr-FR" sz="1000" dirty="0" smtClean="0">
                <a:latin typeface="Verdana" pitchFamily="34" charset="0"/>
              </a:rPr>
              <a:t>à 48 (possible jusqu’à 50)</a:t>
            </a:r>
            <a:endParaRPr lang="fr-FR" sz="1000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Hauteur </a:t>
            </a:r>
            <a:r>
              <a:rPr lang="fr-FR" sz="1000" dirty="0" smtClean="0">
                <a:latin typeface="Verdana" pitchFamily="34" charset="0"/>
              </a:rPr>
              <a:t>moyenne (pointure 42</a:t>
            </a:r>
            <a:r>
              <a:rPr lang="fr-FR" sz="1000" dirty="0" smtClean="0">
                <a:latin typeface="Verdana" pitchFamily="34" charset="0"/>
              </a:rPr>
              <a:t>) : 370 </a:t>
            </a:r>
            <a:r>
              <a:rPr lang="fr-FR" sz="1000" dirty="0" smtClean="0">
                <a:latin typeface="Verdana" pitchFamily="34" charset="0"/>
              </a:rPr>
              <a:t>mm</a:t>
            </a:r>
          </a:p>
          <a:p>
            <a:r>
              <a:rPr lang="fr-FR" sz="1000" dirty="0" smtClean="0">
                <a:latin typeface="Verdana" pitchFamily="34" charset="0"/>
              </a:rPr>
              <a:t>Poids moyen (pointure 42</a:t>
            </a:r>
            <a:r>
              <a:rPr lang="fr-FR" sz="1000" dirty="0" smtClean="0">
                <a:latin typeface="Verdana" pitchFamily="34" charset="0"/>
              </a:rPr>
              <a:t>) : </a:t>
            </a:r>
            <a:r>
              <a:rPr lang="fr-FR" sz="1000" dirty="0" smtClean="0">
                <a:latin typeface="Verdana" pitchFamily="34" charset="0"/>
              </a:rPr>
              <a:t>1850 g /paire</a:t>
            </a:r>
          </a:p>
          <a:p>
            <a:endParaRPr lang="fr-FR" sz="1000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Références : Compléter </a:t>
            </a:r>
            <a:r>
              <a:rPr lang="fr-FR" sz="1000" dirty="0" smtClean="0">
                <a:latin typeface="Verdana" pitchFamily="34" charset="0"/>
              </a:rPr>
              <a:t>la référence avec la pointure souhaitée, </a:t>
            </a:r>
            <a:endParaRPr lang="fr-FR" sz="1000" dirty="0" smtClean="0">
              <a:latin typeface="Verdana" pitchFamily="34" charset="0"/>
            </a:endParaRPr>
          </a:p>
          <a:p>
            <a:r>
              <a:rPr lang="fr-FR" sz="1000" dirty="0" smtClean="0">
                <a:latin typeface="Verdana" pitchFamily="34" charset="0"/>
              </a:rPr>
              <a:t>Exemple</a:t>
            </a:r>
            <a:r>
              <a:rPr lang="fr-FR" sz="1000" dirty="0" smtClean="0">
                <a:latin typeface="Verdana" pitchFamily="34" charset="0"/>
              </a:rPr>
              <a:t> p</a:t>
            </a:r>
            <a:r>
              <a:rPr lang="fr-FR" sz="1000" dirty="0" smtClean="0">
                <a:latin typeface="Verdana" pitchFamily="34" charset="0"/>
              </a:rPr>
              <a:t>our </a:t>
            </a:r>
            <a:r>
              <a:rPr lang="fr-FR" sz="1000" dirty="0" smtClean="0">
                <a:latin typeface="Verdana" pitchFamily="34" charset="0"/>
              </a:rPr>
              <a:t>une taille 39, la référence </a:t>
            </a:r>
            <a:r>
              <a:rPr lang="fr-FR" sz="1000" dirty="0" smtClean="0">
                <a:latin typeface="Verdana" pitchFamily="34" charset="0"/>
              </a:rPr>
              <a:t>est : </a:t>
            </a:r>
            <a:r>
              <a:rPr lang="fr-FR" sz="1000" dirty="0" smtClean="0">
                <a:latin typeface="Verdana" pitchFamily="34" charset="0"/>
              </a:rPr>
              <a:t>TB19BT 39</a:t>
            </a:r>
            <a:br>
              <a:rPr lang="fr-FR" sz="1000" dirty="0" smtClean="0">
                <a:latin typeface="Verdana" pitchFamily="34" charset="0"/>
              </a:rPr>
            </a:br>
            <a:endParaRPr lang="fr-FR" sz="1000" dirty="0" smtClean="0">
              <a:latin typeface="Verdana" pitchFamily="34" charset="0"/>
            </a:endParaRPr>
          </a:p>
          <a:p>
            <a:pPr eaLnBrk="0" hangingPunct="0"/>
            <a:r>
              <a:rPr lang="fr-FR" sz="1000" dirty="0" smtClean="0">
                <a:latin typeface="Verdana" pitchFamily="34" charset="0"/>
              </a:rPr>
              <a:t>Livrées </a:t>
            </a:r>
            <a:r>
              <a:rPr lang="fr-FR" sz="1000" dirty="0">
                <a:latin typeface="Verdana" pitchFamily="34" charset="0"/>
              </a:rPr>
              <a:t>avec notice technique.</a:t>
            </a:r>
          </a:p>
          <a:p>
            <a:pPr eaLnBrk="0" hangingPunct="0"/>
            <a:r>
              <a:rPr lang="fr-FR" sz="1000" dirty="0">
                <a:latin typeface="Verdana" pitchFamily="34" charset="0"/>
              </a:rPr>
              <a:t>Code douanier : 64011000</a:t>
            </a:r>
            <a:endParaRPr lang="fr-FR" sz="1000" dirty="0" smtClean="0">
              <a:latin typeface="Verdana" pitchFamily="34" charset="0"/>
            </a:endParaRPr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808" y="1259632"/>
            <a:ext cx="1872208" cy="2385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19" descr="C:\Documents and Settings\gaelle\Mes documents\Téléchargements\SFE_4274___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05064" y="1475656"/>
            <a:ext cx="1417851" cy="2035575"/>
          </a:xfrm>
          <a:prstGeom prst="rect">
            <a:avLst/>
          </a:prstGeom>
          <a:noFill/>
        </p:spPr>
      </p:pic>
      <p:graphicFrame>
        <p:nvGraphicFramePr>
          <p:cNvPr id="21" name="Tableau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759444"/>
              </p:ext>
            </p:extLst>
          </p:nvPr>
        </p:nvGraphicFramePr>
        <p:xfrm>
          <a:off x="332656" y="7492602"/>
          <a:ext cx="5734048" cy="731046"/>
        </p:xfrm>
        <a:graphic>
          <a:graphicData uri="http://schemas.openxmlformats.org/drawingml/2006/table">
            <a:tbl>
              <a:tblPr/>
              <a:tblGrid>
                <a:gridCol w="381042"/>
                <a:gridCol w="389298"/>
                <a:gridCol w="608397"/>
                <a:gridCol w="435341"/>
                <a:gridCol w="608397"/>
                <a:gridCol w="381042"/>
                <a:gridCol w="381042"/>
                <a:gridCol w="435341"/>
                <a:gridCol w="516312"/>
                <a:gridCol w="608397"/>
                <a:gridCol w="381042"/>
                <a:gridCol w="608397"/>
              </a:tblGrid>
              <a:tr h="243417">
                <a:tc gridSpan="12">
                  <a:txBody>
                    <a:bodyPr/>
                    <a:lstStyle/>
                    <a:p>
                      <a:pPr algn="ctr"/>
                      <a:r>
                        <a:rPr lang="fr-FR" sz="1000" dirty="0" smtClean="0">
                          <a:latin typeface="Verdana" pitchFamily="34" charset="0"/>
                        </a:rPr>
                        <a:t>Pointures</a:t>
                      </a:r>
                      <a:r>
                        <a:rPr lang="fr-FR" sz="1000" dirty="0">
                          <a:latin typeface="Verdana" pitchFamily="34" charset="0"/>
                        </a:rPr>
                        <a:t> : 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43417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FR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36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37/38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39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40/41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42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43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44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46/47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48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49/50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3417"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UK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3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4.5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5.5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7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8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9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9.5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10.5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11.5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>
                          <a:latin typeface="Verdana" pitchFamily="34" charset="0"/>
                        </a:rPr>
                        <a:t>13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dirty="0">
                          <a:latin typeface="Verdana" pitchFamily="34" charset="0"/>
                        </a:rPr>
                        <a:t>14</a:t>
                      </a:r>
                    </a:p>
                  </a:txBody>
                  <a:tcPr marL="91450" marR="91450" marT="45641" marB="4564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" name="Rectangle 35"/>
          <p:cNvSpPr>
            <a:spLocks noChangeArrowheads="1"/>
          </p:cNvSpPr>
          <p:nvPr/>
        </p:nvSpPr>
        <p:spPr bwMode="auto">
          <a:xfrm>
            <a:off x="-27384" y="8496300"/>
            <a:ext cx="68580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fr-FR" sz="1200" dirty="0"/>
              <a:t>			</a:t>
            </a:r>
            <a:r>
              <a:rPr lang="fr-FR" sz="1000" b="1" i="1" dirty="0"/>
              <a:t>Contactez-nous :</a:t>
            </a:r>
          </a:p>
          <a:p>
            <a:r>
              <a:rPr lang="fr-FR" sz="1000" i="1" dirty="0"/>
              <a:t>			ZI Les Plaines </a:t>
            </a:r>
            <a:r>
              <a:rPr lang="fr-FR" sz="1000" i="1" dirty="0" smtClean="0"/>
              <a:t>– 815B, Chemin du </a:t>
            </a:r>
            <a:r>
              <a:rPr lang="fr-FR" sz="1000" i="1" dirty="0" err="1" smtClean="0"/>
              <a:t>Razas</a:t>
            </a:r>
            <a:r>
              <a:rPr lang="fr-FR" sz="1000" i="1" dirty="0" smtClean="0"/>
              <a:t> - 26780 </a:t>
            </a:r>
            <a:r>
              <a:rPr lang="fr-FR" sz="1000" i="1" dirty="0" err="1" smtClean="0"/>
              <a:t>Malataverne</a:t>
            </a:r>
            <a:r>
              <a:rPr lang="fr-FR" sz="1000" i="1" dirty="0" smtClean="0"/>
              <a:t>- France</a:t>
            </a:r>
            <a:endParaRPr lang="fr-FR" sz="1000" i="1" dirty="0"/>
          </a:p>
          <a:p>
            <a:r>
              <a:rPr lang="fr-FR" sz="1000" i="1" dirty="0"/>
              <a:t>			00.33.(0)4.75.90.58.00 </a:t>
            </a:r>
            <a:r>
              <a:rPr lang="fr-FR" sz="1000" i="1" u="sng" dirty="0">
                <a:solidFill>
                  <a:srgbClr val="0033CC"/>
                </a:solidFill>
              </a:rPr>
              <a:t>contact@sf-electric.com</a:t>
            </a:r>
          </a:p>
          <a:p>
            <a:r>
              <a:rPr lang="fr-FR" sz="1000" i="1" dirty="0"/>
              <a:t>			</a:t>
            </a:r>
            <a:r>
              <a:rPr lang="fr-FR" sz="1000" i="1" u="sng" dirty="0" smtClean="0">
                <a:solidFill>
                  <a:srgbClr val="0033CC"/>
                </a:solidFill>
              </a:rPr>
              <a:t>www.sf-electric.com</a:t>
            </a:r>
            <a:endParaRPr lang="fr-FR" sz="1000" i="1" u="sng" dirty="0">
              <a:solidFill>
                <a:srgbClr val="0033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881</TotalTime>
  <Words>52</Words>
  <Application>Microsoft Office PowerPoint</Application>
  <PresentationFormat>Affichage à l'écran (4:3)</PresentationFormat>
  <Paragraphs>55</Paragraphs>
  <Slides>1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Modèle par défaut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fperrin</dc:creator>
  <cp:lastModifiedBy>pascal</cp:lastModifiedBy>
  <cp:revision>87</cp:revision>
  <dcterms:created xsi:type="dcterms:W3CDTF">2007-03-09T12:06:46Z</dcterms:created>
  <dcterms:modified xsi:type="dcterms:W3CDTF">2012-01-19T09:35:29Z</dcterms:modified>
</cp:coreProperties>
</file>